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jp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57" r:id="rId3"/>
    <p:sldId id="258" r:id="rId4"/>
    <p:sldId id="268" r:id="rId5"/>
    <p:sldId id="269" r:id="rId6"/>
    <p:sldId id="259" r:id="rId7"/>
    <p:sldId id="270" r:id="rId8"/>
    <p:sldId id="271" r:id="rId9"/>
    <p:sldId id="272" r:id="rId10"/>
    <p:sldId id="273" r:id="rId11"/>
    <p:sldId id="27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78" autoAdjust="0"/>
    <p:restoredTop sz="85885" autoAdjust="0"/>
  </p:normalViewPr>
  <p:slideViewPr>
    <p:cSldViewPr>
      <p:cViewPr varScale="1">
        <p:scale>
          <a:sx n="91" d="100"/>
          <a:sy n="91" d="100"/>
        </p:scale>
        <p:origin x="1410" y="78"/>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12/5/2019</a:t>
            </a:fld>
            <a:endParaRPr lang="en-US"/>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12/5/2019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a:p>
        </p:txBody>
      </p:sp>
    </p:spTree>
    <p:extLst>
      <p:ext uri="{BB962C8B-B14F-4D97-AF65-F5344CB8AC3E}">
        <p14:creationId xmlns:p14="http://schemas.microsoft.com/office/powerpoint/2010/main" val="2834398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a:p>
        </p:txBody>
      </p:sp>
    </p:spTree>
    <p:extLst>
      <p:ext uri="{BB962C8B-B14F-4D97-AF65-F5344CB8AC3E}">
        <p14:creationId xmlns:p14="http://schemas.microsoft.com/office/powerpoint/2010/main" val="3021162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A consistent blank background (all white or all black) will make it easier for the class to focus on the images themselves.</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Saint Mary’s Press</a:t>
            </a:r>
          </a:p>
          <a:p>
            <a:endParaRPr lang="en-US"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Article 14 contains only two OT examples of sacrifice that prefigure Christ: Cain and Abel’s sacrifices and the Temple sacrifices. However, it does refer to Mary’s purification ritual, the widow’s mite, and Jesus as the New Adam. It is possible to either give this assignment to a smaller group and require only two slides; or have them find images to correspond with any of the additional references mentioned.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Saint Mary’s Press</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a:p>
        </p:txBody>
      </p:sp>
    </p:spTree>
    <p:extLst>
      <p:ext uri="{BB962C8B-B14F-4D97-AF65-F5344CB8AC3E}">
        <p14:creationId xmlns:p14="http://schemas.microsoft.com/office/powerpoint/2010/main" val="771128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Saint Mary’s Press</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a:p>
        </p:txBody>
      </p:sp>
    </p:spTree>
    <p:extLst>
      <p:ext uri="{BB962C8B-B14F-4D97-AF65-F5344CB8AC3E}">
        <p14:creationId xmlns:p14="http://schemas.microsoft.com/office/powerpoint/2010/main" val="3102776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a:p>
        </p:txBody>
      </p:sp>
    </p:spTree>
    <p:extLst>
      <p:ext uri="{BB962C8B-B14F-4D97-AF65-F5344CB8AC3E}">
        <p14:creationId xmlns:p14="http://schemas.microsoft.com/office/powerpoint/2010/main" val="17944512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a:p>
        </p:txBody>
      </p:sp>
    </p:spTree>
    <p:extLst>
      <p:ext uri="{BB962C8B-B14F-4D97-AF65-F5344CB8AC3E}">
        <p14:creationId xmlns:p14="http://schemas.microsoft.com/office/powerpoint/2010/main" val="12896624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a:p>
        </p:txBody>
      </p:sp>
    </p:spTree>
    <p:extLst>
      <p:ext uri="{BB962C8B-B14F-4D97-AF65-F5344CB8AC3E}">
        <p14:creationId xmlns:p14="http://schemas.microsoft.com/office/powerpoint/2010/main" val="2640321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a:p>
        </p:txBody>
      </p:sp>
    </p:spTree>
    <p:extLst>
      <p:ext uri="{BB962C8B-B14F-4D97-AF65-F5344CB8AC3E}">
        <p14:creationId xmlns:p14="http://schemas.microsoft.com/office/powerpoint/2010/main" val="3407659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12/5/2019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package" Target="../embeddings/Microsoft_Word_Document.docx"/></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6.emf"/><Relationship Id="rId4" Type="http://schemas.openxmlformats.org/officeDocument/2006/relationships/package" Target="../embeddings/Microsoft_Word_Document1.docx"/></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6.emf"/><Relationship Id="rId4" Type="http://schemas.openxmlformats.org/officeDocument/2006/relationships/package" Target="../embeddings/Microsoft_Word_Document1.docx"/></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lstStyle/>
          <a:p>
            <a:r>
              <a:rPr lang="en-US" dirty="0">
                <a:effectLst/>
              </a:rPr>
              <a:t>Imaging </a:t>
            </a:r>
            <a:br>
              <a:rPr lang="en-US" dirty="0">
                <a:effectLst/>
              </a:rPr>
            </a:br>
            <a:r>
              <a:rPr lang="en-US" dirty="0" err="1">
                <a:effectLst/>
              </a:rPr>
              <a:t>Prefigurement</a:t>
            </a:r>
            <a:endParaRPr lang="en-US" dirty="0"/>
          </a:p>
        </p:txBody>
      </p:sp>
      <p:sp>
        <p:nvSpPr>
          <p:cNvPr id="3" name="Subtitle 2"/>
          <p:cNvSpPr txBox="1">
            <a:spLocks/>
          </p:cNvSpPr>
          <p:nvPr/>
        </p:nvSpPr>
        <p:spPr>
          <a:xfrm>
            <a:off x="-30866" y="38100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The Paschal Mystery and the Gospels</a:t>
            </a:r>
          </a:p>
          <a:p>
            <a:pPr marL="0" indent="0" algn="ctr">
              <a:buNone/>
            </a:pPr>
            <a:r>
              <a:rPr lang="en-US" dirty="0"/>
              <a:t>Unit 1, Learning Experience 8</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TX006560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14400"/>
            <a:ext cx="8229600" cy="533400"/>
          </a:xfrm>
        </p:spPr>
        <p:txBody>
          <a:bodyPr>
            <a:normAutofit/>
          </a:bodyPr>
          <a:lstStyle/>
          <a:p>
            <a:r>
              <a:rPr lang="en-US" sz="1800" dirty="0"/>
              <a:t>The Presentation Slides (continued)</a:t>
            </a:r>
          </a:p>
        </p:txBody>
      </p:sp>
      <p:sp>
        <p:nvSpPr>
          <p:cNvPr id="3" name="Content Placeholder 2"/>
          <p:cNvSpPr>
            <a:spLocks noGrp="1"/>
          </p:cNvSpPr>
          <p:nvPr>
            <p:ph idx="1"/>
          </p:nvPr>
        </p:nvSpPr>
        <p:spPr>
          <a:xfrm>
            <a:off x="1066800" y="1559737"/>
            <a:ext cx="4800600" cy="650063"/>
          </a:xfrm>
        </p:spPr>
        <p:txBody>
          <a:bodyPr/>
          <a:lstStyle/>
          <a:p>
            <a:pPr marL="0" indent="0">
              <a:buNone/>
            </a:pPr>
            <a:r>
              <a:rPr lang="en-US" dirty="0"/>
              <a:t>Optional Slides</a:t>
            </a:r>
            <a:endParaRPr lang="en-US" dirty="0">
              <a:effectLst/>
            </a:endParaRP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1066800" y="2046767"/>
            <a:ext cx="7467600" cy="4373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2200" dirty="0"/>
              <a:t>If you find a single image that represents one of your examples from both the OT and NT perspectives, you may include that image as an optional slide for your presentation. </a:t>
            </a:r>
          </a:p>
          <a:p>
            <a:pPr marL="627063" lvl="1">
              <a:buSzPct val="85000"/>
              <a:buFont typeface="Courier New" panose="02070309020205020404" pitchFamily="49" charset="0"/>
              <a:buChar char="o"/>
            </a:pPr>
            <a:r>
              <a:rPr lang="en-US" sz="2200" dirty="0"/>
              <a:t>Only one “prefiguring” image per example for a maximum of three appendix slides.</a:t>
            </a:r>
          </a:p>
          <a:p>
            <a:pPr lvl="0"/>
            <a:r>
              <a:rPr lang="en-US" sz="2200" dirty="0"/>
              <a:t>Name the prefiguring event in the “Click to add title” space along the top of the slide, and insert only one image on this slide.</a:t>
            </a:r>
          </a:p>
        </p:txBody>
      </p:sp>
    </p:spTree>
    <p:extLst>
      <p:ext uri="{BB962C8B-B14F-4D97-AF65-F5344CB8AC3E}">
        <p14:creationId xmlns:p14="http://schemas.microsoft.com/office/powerpoint/2010/main" val="3538016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0" y="1143000"/>
            <a:ext cx="8229600" cy="533400"/>
          </a:xfrm>
        </p:spPr>
        <p:txBody>
          <a:bodyPr/>
          <a:lstStyle/>
          <a:p>
            <a:r>
              <a:rPr lang="en-US" dirty="0"/>
              <a:t>The Presentation</a:t>
            </a:r>
          </a:p>
        </p:txBody>
      </p:sp>
      <p:sp>
        <p:nvSpPr>
          <p:cNvPr id="6" name="Content Placeholder 5"/>
          <p:cNvSpPr>
            <a:spLocks noGrp="1"/>
          </p:cNvSpPr>
          <p:nvPr>
            <p:ph idx="1"/>
          </p:nvPr>
        </p:nvSpPr>
        <p:spPr>
          <a:xfrm>
            <a:off x="1524000" y="1752600"/>
            <a:ext cx="6248400" cy="4373563"/>
          </a:xfrm>
        </p:spPr>
        <p:txBody>
          <a:bodyPr/>
          <a:lstStyle/>
          <a:p>
            <a:pPr lvl="0"/>
            <a:r>
              <a:rPr lang="en-US" dirty="0"/>
              <a:t>We will view these slides together as a class.</a:t>
            </a:r>
          </a:p>
          <a:p>
            <a:pPr lvl="0"/>
            <a:r>
              <a:rPr lang="en-US" dirty="0"/>
              <a:t>Your group will narrate through the slides. </a:t>
            </a:r>
          </a:p>
          <a:p>
            <a:pPr marL="627063" lvl="1">
              <a:buSzPct val="85000"/>
              <a:buFont typeface="Courier New" panose="02070309020205020404" pitchFamily="49" charset="0"/>
              <a:buChar char="o"/>
            </a:pPr>
            <a:r>
              <a:rPr lang="en-US" dirty="0"/>
              <a:t>Simply tell the class what they are looking at.</a:t>
            </a:r>
          </a:p>
          <a:p>
            <a:pPr marL="627063" lvl="1">
              <a:buSzPct val="85000"/>
              <a:buFont typeface="Courier New" panose="02070309020205020404" pitchFamily="49" charset="0"/>
              <a:buChar char="o"/>
            </a:pPr>
            <a:r>
              <a:rPr lang="en-US" dirty="0"/>
              <a:t>Each person in the group is responsible for briefly explaining at least one of the images.</a:t>
            </a:r>
          </a:p>
        </p:txBody>
      </p:sp>
    </p:spTree>
    <p:extLst>
      <p:ext uri="{BB962C8B-B14F-4D97-AF65-F5344CB8AC3E}">
        <p14:creationId xmlns:p14="http://schemas.microsoft.com/office/powerpoint/2010/main" val="18456195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71600" y="990600"/>
            <a:ext cx="8229600" cy="533400"/>
          </a:xfrm>
        </p:spPr>
        <p:txBody>
          <a:bodyPr/>
          <a:lstStyle/>
          <a:p>
            <a:r>
              <a:rPr lang="en-US" dirty="0"/>
              <a:t>Overview</a:t>
            </a:r>
          </a:p>
        </p:txBody>
      </p:sp>
      <p:sp>
        <p:nvSpPr>
          <p:cNvPr id="6" name="Content Placeholder 5"/>
          <p:cNvSpPr>
            <a:spLocks noGrp="1"/>
          </p:cNvSpPr>
          <p:nvPr>
            <p:ph idx="1"/>
          </p:nvPr>
        </p:nvSpPr>
        <p:spPr>
          <a:xfrm>
            <a:off x="1447799" y="1562100"/>
            <a:ext cx="7539379" cy="5029200"/>
          </a:xfrm>
        </p:spPr>
        <p:txBody>
          <a:bodyPr>
            <a:normAutofit/>
          </a:bodyPr>
          <a:lstStyle/>
          <a:p>
            <a:r>
              <a:rPr lang="en-US" sz="2000" dirty="0"/>
              <a:t>Create a presentation </a:t>
            </a:r>
            <a:br>
              <a:rPr lang="en-US" sz="2000" dirty="0"/>
            </a:br>
            <a:r>
              <a:rPr lang="en-US" sz="2000" dirty="0"/>
              <a:t>on Google Slides using </a:t>
            </a:r>
            <a:br>
              <a:rPr lang="en-US" sz="2000" dirty="0"/>
            </a:br>
            <a:r>
              <a:rPr lang="en-US" sz="2000" dirty="0"/>
              <a:t>religious art to show </a:t>
            </a:r>
            <a:br>
              <a:rPr lang="en-US" sz="2000" dirty="0"/>
            </a:br>
            <a:r>
              <a:rPr lang="en-US" sz="2000" dirty="0"/>
              <a:t>some of the ways the </a:t>
            </a:r>
            <a:br>
              <a:rPr lang="en-US" sz="2000" dirty="0"/>
            </a:br>
            <a:r>
              <a:rPr lang="en-US" sz="2000" dirty="0"/>
              <a:t>Old Testament prefigures </a:t>
            </a:r>
            <a:br>
              <a:rPr lang="en-US" sz="2000" dirty="0"/>
            </a:br>
            <a:r>
              <a:rPr lang="en-US" sz="2000" dirty="0"/>
              <a:t>the Paschal Mystery.</a:t>
            </a:r>
          </a:p>
          <a:p>
            <a:pPr lvl="0"/>
            <a:r>
              <a:rPr lang="en-US" sz="2000" dirty="0"/>
              <a:t>Why Google Slides?</a:t>
            </a:r>
          </a:p>
          <a:p>
            <a:pPr marL="690563" lvl="0">
              <a:buSzPct val="85000"/>
              <a:buFont typeface="Courier New" panose="02070309020205020404" pitchFamily="49" charset="0"/>
              <a:buChar char="o"/>
            </a:pPr>
            <a:r>
              <a:rPr lang="en-US" sz="2000" dirty="0"/>
              <a:t>Because it allows for live-edit access for everyone </a:t>
            </a:r>
            <a:br>
              <a:rPr lang="en-US" sz="2000" dirty="0"/>
            </a:br>
            <a:r>
              <a:rPr lang="en-US" sz="2000" dirty="0"/>
              <a:t>in your group.</a:t>
            </a:r>
          </a:p>
          <a:p>
            <a:pPr lvl="0"/>
            <a:r>
              <a:rPr lang="en-US" sz="2000" dirty="0"/>
              <a:t>One person creates the group’s Google Slide file, and then </a:t>
            </a:r>
            <a:br>
              <a:rPr lang="en-US" sz="2000" dirty="0"/>
            </a:br>
            <a:r>
              <a:rPr lang="en-US" sz="2000" dirty="0"/>
              <a:t>makes it “shareable” with the rest of the group members </a:t>
            </a:r>
            <a:br>
              <a:rPr lang="en-US" sz="2000" dirty="0"/>
            </a:br>
            <a:r>
              <a:rPr lang="en-US" sz="2000" dirty="0"/>
              <a:t>and the teacher.</a:t>
            </a:r>
          </a:p>
          <a:p>
            <a:pPr lvl="0"/>
            <a:r>
              <a:rPr lang="en-US" sz="2000" dirty="0"/>
              <a:t>When setting up the Google slide file, use the “blank” </a:t>
            </a:r>
            <a:br>
              <a:rPr lang="en-US" sz="2000" dirty="0"/>
            </a:br>
            <a:r>
              <a:rPr lang="en-US" sz="2000" dirty="0"/>
              <a:t>background and no animation.</a:t>
            </a:r>
          </a:p>
          <a:p>
            <a:endParaRPr lang="en-US" dirty="0"/>
          </a:p>
        </p:txBody>
      </p:sp>
      <p:pic>
        <p:nvPicPr>
          <p:cNvPr id="3" name="Picture 2" descr="A screenshot of a cell phone&#10;&#10;Description automatically generated">
            <a:extLst>
              <a:ext uri="{FF2B5EF4-FFF2-40B4-BE49-F238E27FC236}">
                <a16:creationId xmlns:a16="http://schemas.microsoft.com/office/drawing/2014/main" id="{FCF47B2C-3871-4FD6-A9E0-577DA8E5F6EE}"/>
              </a:ext>
            </a:extLst>
          </p:cNvPr>
          <p:cNvPicPr>
            <a:picLocks noChangeAspect="1"/>
          </p:cNvPicPr>
          <p:nvPr/>
        </p:nvPicPr>
        <p:blipFill rotWithShape="1">
          <a:blip r:embed="rId3">
            <a:extLst>
              <a:ext uri="{28A0092B-C50C-407E-A947-70E740481C1C}">
                <a14:useLocalDpi xmlns:a14="http://schemas.microsoft.com/office/drawing/2010/main" val="0"/>
              </a:ext>
            </a:extLst>
          </a:blip>
          <a:srcRect r="67700" b="9900"/>
          <a:stretch/>
        </p:blipFill>
        <p:spPr>
          <a:xfrm>
            <a:off x="4953000" y="1244895"/>
            <a:ext cx="3830301" cy="2286000"/>
          </a:xfrm>
          <a:prstGeom prst="rect">
            <a:avLst/>
          </a:prstGeom>
          <a:ln>
            <a:solidFill>
              <a:schemeClr val="tx1"/>
            </a:solid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838200"/>
            <a:ext cx="3810001" cy="1066800"/>
          </a:xfrm>
        </p:spPr>
        <p:txBody>
          <a:bodyPr>
            <a:normAutofit/>
          </a:bodyPr>
          <a:lstStyle/>
          <a:p>
            <a:r>
              <a:rPr lang="en-US" dirty="0"/>
              <a:t>Preparing for the </a:t>
            </a:r>
            <a:br>
              <a:rPr lang="en-US" dirty="0"/>
            </a:br>
            <a:r>
              <a:rPr lang="en-US" dirty="0"/>
              <a:t>Presentation</a:t>
            </a:r>
          </a:p>
        </p:txBody>
      </p:sp>
      <p:sp>
        <p:nvSpPr>
          <p:cNvPr id="6" name="Content Placeholder 5"/>
          <p:cNvSpPr>
            <a:spLocks noGrp="1"/>
          </p:cNvSpPr>
          <p:nvPr>
            <p:ph idx="1"/>
          </p:nvPr>
        </p:nvSpPr>
        <p:spPr>
          <a:xfrm>
            <a:off x="873642" y="1905000"/>
            <a:ext cx="4114800" cy="4373563"/>
          </a:xfrm>
        </p:spPr>
        <p:txBody>
          <a:bodyPr/>
          <a:lstStyle/>
          <a:p>
            <a:pPr lvl="0"/>
            <a:r>
              <a:rPr lang="en-US" dirty="0"/>
              <a:t>Your group is assigned one of the articles in chapter 3.</a:t>
            </a:r>
          </a:p>
          <a:p>
            <a:pPr lvl="0"/>
            <a:r>
              <a:rPr lang="en-US" dirty="0"/>
              <a:t>First: Identify three specific examples </a:t>
            </a:r>
            <a:br>
              <a:rPr lang="en-US" dirty="0"/>
            </a:br>
            <a:r>
              <a:rPr lang="en-US" dirty="0"/>
              <a:t>(from your assigned article) of something </a:t>
            </a:r>
            <a:br>
              <a:rPr lang="en-US" dirty="0"/>
            </a:br>
            <a:r>
              <a:rPr lang="en-US" dirty="0"/>
              <a:t>in the Old Testament (OT) prefiguring the Paschal Mystery (PM).</a:t>
            </a:r>
          </a:p>
        </p:txBody>
      </p:sp>
      <p:pic>
        <p:nvPicPr>
          <p:cNvPr id="3" name="Picture 2">
            <a:extLst>
              <a:ext uri="{FF2B5EF4-FFF2-40B4-BE49-F238E27FC236}">
                <a16:creationId xmlns:a16="http://schemas.microsoft.com/office/drawing/2014/main" id="{A7092F66-3913-4D0F-8142-1F052C065614}"/>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9998" t="5534" r="42543" b="4600"/>
          <a:stretch/>
        </p:blipFill>
        <p:spPr>
          <a:xfrm>
            <a:off x="4963448" y="579436"/>
            <a:ext cx="4180551" cy="5897563"/>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71600" y="914400"/>
            <a:ext cx="8229600" cy="533400"/>
          </a:xfrm>
        </p:spPr>
        <p:txBody>
          <a:bodyPr>
            <a:normAutofit/>
          </a:bodyPr>
          <a:lstStyle/>
          <a:p>
            <a:r>
              <a:rPr lang="en-US" sz="1800" dirty="0"/>
              <a:t>Preparing for the Presentation (continued)</a:t>
            </a:r>
          </a:p>
        </p:txBody>
      </p:sp>
      <p:sp>
        <p:nvSpPr>
          <p:cNvPr id="6" name="Content Placeholder 5"/>
          <p:cNvSpPr>
            <a:spLocks noGrp="1"/>
          </p:cNvSpPr>
          <p:nvPr>
            <p:ph idx="1"/>
          </p:nvPr>
        </p:nvSpPr>
        <p:spPr>
          <a:xfrm>
            <a:off x="1409700" y="1600200"/>
            <a:ext cx="7086600" cy="4800600"/>
          </a:xfrm>
        </p:spPr>
        <p:txBody>
          <a:bodyPr>
            <a:normAutofit/>
          </a:bodyPr>
          <a:lstStyle/>
          <a:p>
            <a:pPr lvl="0"/>
            <a:r>
              <a:rPr lang="en-US" dirty="0"/>
              <a:t>Second</a:t>
            </a:r>
            <a:r>
              <a:rPr lang="en-US" b="1" dirty="0"/>
              <a:t>:</a:t>
            </a:r>
            <a:r>
              <a:rPr lang="en-US" dirty="0"/>
              <a:t> Search the internet for images of religious art representing the specific OT event. </a:t>
            </a:r>
          </a:p>
          <a:p>
            <a:pPr marL="627063" lvl="1">
              <a:buSzPct val="85000"/>
              <a:buFont typeface="Courier New" panose="02070309020205020404" pitchFamily="49" charset="0"/>
              <a:buChar char="o"/>
            </a:pPr>
            <a:r>
              <a:rPr lang="en-US" dirty="0"/>
              <a:t>Pro tip: Use the keywords “religious art” along with various combinations of phrases describing the event in your image search.</a:t>
            </a:r>
          </a:p>
          <a:p>
            <a:pPr marL="627063" lvl="1">
              <a:buSzPct val="85000"/>
              <a:buFont typeface="Courier New" panose="02070309020205020404" pitchFamily="49" charset="0"/>
              <a:buChar char="o"/>
            </a:pPr>
            <a:r>
              <a:rPr lang="en-US" dirty="0"/>
              <a:t>Scroll through to find the best representation of the </a:t>
            </a:r>
            <a:r>
              <a:rPr lang="en-US" dirty="0" err="1"/>
              <a:t>prefigurement</a:t>
            </a:r>
            <a:r>
              <a:rPr lang="en-US" dirty="0"/>
              <a:t>.</a:t>
            </a:r>
          </a:p>
          <a:p>
            <a:pPr lvl="0"/>
            <a:r>
              <a:rPr lang="en-US" dirty="0"/>
              <a:t>The religious art image itself may not: </a:t>
            </a:r>
          </a:p>
          <a:p>
            <a:pPr marL="627063" lvl="1">
              <a:buSzPct val="85000"/>
              <a:buFont typeface="Courier New" panose="02070309020205020404" pitchFamily="49" charset="0"/>
              <a:buChar char="o"/>
            </a:pPr>
            <a:r>
              <a:rPr lang="en-US" dirty="0"/>
              <a:t>include any words</a:t>
            </a:r>
          </a:p>
          <a:p>
            <a:pPr marL="627063" lvl="1">
              <a:buSzPct val="85000"/>
              <a:buFont typeface="Courier New" panose="02070309020205020404" pitchFamily="49" charset="0"/>
              <a:buChar char="o"/>
            </a:pPr>
            <a:r>
              <a:rPr lang="en-US" dirty="0"/>
              <a:t>appear in unit 1 of the textbook</a:t>
            </a:r>
          </a:p>
        </p:txBody>
      </p:sp>
    </p:spTree>
    <p:extLst>
      <p:ext uri="{BB962C8B-B14F-4D97-AF65-F5344CB8AC3E}">
        <p14:creationId xmlns:p14="http://schemas.microsoft.com/office/powerpoint/2010/main" val="2340737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0" y="1143000"/>
            <a:ext cx="8229600" cy="533400"/>
          </a:xfrm>
        </p:spPr>
        <p:txBody>
          <a:bodyPr/>
          <a:lstStyle/>
          <a:p>
            <a:r>
              <a:rPr lang="en-US" dirty="0"/>
              <a:t>Presentation Requirements</a:t>
            </a:r>
          </a:p>
        </p:txBody>
      </p:sp>
      <p:sp>
        <p:nvSpPr>
          <p:cNvPr id="6" name="Content Placeholder 5"/>
          <p:cNvSpPr>
            <a:spLocks noGrp="1"/>
          </p:cNvSpPr>
          <p:nvPr>
            <p:ph idx="1"/>
          </p:nvPr>
        </p:nvSpPr>
        <p:spPr>
          <a:xfrm>
            <a:off x="1524000" y="1752600"/>
            <a:ext cx="6477000" cy="4373563"/>
          </a:xfrm>
        </p:spPr>
        <p:txBody>
          <a:bodyPr/>
          <a:lstStyle/>
          <a:p>
            <a:pPr lvl="0"/>
            <a:r>
              <a:rPr lang="en-US" dirty="0"/>
              <a:t>maximum of four slides </a:t>
            </a:r>
          </a:p>
          <a:p>
            <a:pPr lvl="0"/>
            <a:r>
              <a:rPr lang="en-US" dirty="0"/>
              <a:t>required six images</a:t>
            </a:r>
          </a:p>
          <a:p>
            <a:pPr lvl="0"/>
            <a:r>
              <a:rPr lang="en-US" dirty="0"/>
              <a:t>Each group member needs to explain at least one image.</a:t>
            </a:r>
          </a:p>
        </p:txBody>
      </p:sp>
    </p:spTree>
    <p:extLst>
      <p:ext uri="{BB962C8B-B14F-4D97-AF65-F5344CB8AC3E}">
        <p14:creationId xmlns:p14="http://schemas.microsoft.com/office/powerpoint/2010/main" val="1989164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8229600" cy="533400"/>
          </a:xfrm>
        </p:spPr>
        <p:txBody>
          <a:bodyPr/>
          <a:lstStyle/>
          <a:p>
            <a:r>
              <a:rPr lang="en-US" dirty="0"/>
              <a:t>The Presentation Slides</a:t>
            </a:r>
          </a:p>
        </p:txBody>
      </p:sp>
      <p:sp>
        <p:nvSpPr>
          <p:cNvPr id="3" name="Content Placeholder 2"/>
          <p:cNvSpPr>
            <a:spLocks noGrp="1"/>
          </p:cNvSpPr>
          <p:nvPr>
            <p:ph idx="1"/>
          </p:nvPr>
        </p:nvSpPr>
        <p:spPr>
          <a:xfrm>
            <a:off x="609600" y="1559737"/>
            <a:ext cx="4800600" cy="650063"/>
          </a:xfrm>
        </p:spPr>
        <p:txBody>
          <a:bodyPr/>
          <a:lstStyle/>
          <a:p>
            <a:pPr marL="0" indent="0">
              <a:buNone/>
            </a:pPr>
            <a:r>
              <a:rPr lang="en-US" dirty="0"/>
              <a:t>Slide 1: The Title Slide</a:t>
            </a:r>
          </a:p>
        </p:txBody>
      </p:sp>
      <p:pic>
        <p:nvPicPr>
          <p:cNvPr id="6" name="Picture 5" descr="A screenshot of a cell phone&#10;&#10;Description automatically generated">
            <a:extLst>
              <a:ext uri="{FF2B5EF4-FFF2-40B4-BE49-F238E27FC236}">
                <a16:creationId xmlns:a16="http://schemas.microsoft.com/office/drawing/2014/main" id="{D9CD2579-EA1C-4013-BA31-CAAA544DC13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1498" y="2133600"/>
            <a:ext cx="4722354" cy="2286000"/>
          </a:xfrm>
          <a:prstGeom prst="rect">
            <a:avLst/>
          </a:prstGeom>
          <a:ln>
            <a:solidFill>
              <a:schemeClr val="tx1"/>
            </a:solidFill>
          </a:ln>
        </p:spPr>
      </p:pic>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5562600" y="2046767"/>
            <a:ext cx="3168502" cy="4373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Identify your OT topic (such as “Abraham”) in the “click to add title” space.</a:t>
            </a:r>
          </a:p>
          <a:p>
            <a:r>
              <a:rPr lang="en-US" dirty="0"/>
              <a:t>Identify the names of your group members in the “click to add subtitle” space.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8229600" cy="533400"/>
          </a:xfrm>
        </p:spPr>
        <p:txBody>
          <a:bodyPr>
            <a:normAutofit/>
          </a:bodyPr>
          <a:lstStyle/>
          <a:p>
            <a:r>
              <a:rPr lang="en-US" sz="1800" dirty="0"/>
              <a:t>The Presentation Slides (continued)</a:t>
            </a:r>
          </a:p>
        </p:txBody>
      </p:sp>
      <p:sp>
        <p:nvSpPr>
          <p:cNvPr id="3" name="Content Placeholder 2"/>
          <p:cNvSpPr>
            <a:spLocks noGrp="1"/>
          </p:cNvSpPr>
          <p:nvPr>
            <p:ph idx="1"/>
          </p:nvPr>
        </p:nvSpPr>
        <p:spPr>
          <a:xfrm>
            <a:off x="609600" y="1559737"/>
            <a:ext cx="4800600" cy="650063"/>
          </a:xfrm>
        </p:spPr>
        <p:txBody>
          <a:bodyPr/>
          <a:lstStyle/>
          <a:p>
            <a:pPr marL="0" indent="0">
              <a:buNone/>
            </a:pPr>
            <a:r>
              <a:rPr lang="en-US" dirty="0"/>
              <a:t>Slide 2: First Content Slide  </a:t>
            </a:r>
            <a:endParaRPr lang="en-US" dirty="0">
              <a:effectLst/>
            </a:endParaRP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5257800" y="2046767"/>
            <a:ext cx="3581400" cy="4373563"/>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Name the first prefiguring event you chose in the “click to add title” space along the top of the slide.</a:t>
            </a:r>
          </a:p>
          <a:p>
            <a:pPr lvl="0"/>
            <a:r>
              <a:rPr lang="en-US" dirty="0"/>
              <a:t>On the left side, insert the Old Testament image.</a:t>
            </a:r>
          </a:p>
          <a:p>
            <a:pPr lvl="0"/>
            <a:r>
              <a:rPr lang="en-US" dirty="0"/>
              <a:t>On the right side, insert the corresponding Paschal Mystery image.</a:t>
            </a:r>
          </a:p>
        </p:txBody>
      </p:sp>
      <p:graphicFrame>
        <p:nvGraphicFramePr>
          <p:cNvPr id="4" name="Object 3">
            <a:extLst>
              <a:ext uri="{FF2B5EF4-FFF2-40B4-BE49-F238E27FC236}">
                <a16:creationId xmlns:a16="http://schemas.microsoft.com/office/drawing/2014/main" id="{61B2FF48-C4C0-41AA-A683-86FF354D43B5}"/>
              </a:ext>
            </a:extLst>
          </p:cNvPr>
          <p:cNvGraphicFramePr>
            <a:graphicFrameLocks noChangeAspect="1"/>
          </p:cNvGraphicFramePr>
          <p:nvPr>
            <p:extLst>
              <p:ext uri="{D42A27DB-BD31-4B8C-83A1-F6EECF244321}">
                <p14:modId xmlns:p14="http://schemas.microsoft.com/office/powerpoint/2010/main" val="2491419944"/>
              </p:ext>
            </p:extLst>
          </p:nvPr>
        </p:nvGraphicFramePr>
        <p:xfrm>
          <a:off x="685800" y="2209800"/>
          <a:ext cx="4343400" cy="3210088"/>
        </p:xfrm>
        <a:graphic>
          <a:graphicData uri="http://schemas.openxmlformats.org/presentationml/2006/ole">
            <mc:AlternateContent xmlns:mc="http://schemas.openxmlformats.org/markup-compatibility/2006">
              <mc:Choice xmlns:v="urn:schemas-microsoft-com:vml" Requires="v">
                <p:oleObj spid="_x0000_s1041" name="Document" r:id="rId4" imgW="5956042" imgH="4402077" progId="Word.Document.12">
                  <p:embed/>
                </p:oleObj>
              </mc:Choice>
              <mc:Fallback>
                <p:oleObj name="Document" r:id="rId4" imgW="5956042" imgH="4402077" progId="Word.Document.12">
                  <p:embed/>
                  <p:pic>
                    <p:nvPicPr>
                      <p:cNvPr id="0" name=""/>
                      <p:cNvPicPr/>
                      <p:nvPr/>
                    </p:nvPicPr>
                    <p:blipFill>
                      <a:blip r:embed="rId5"/>
                      <a:stretch>
                        <a:fillRect/>
                      </a:stretch>
                    </p:blipFill>
                    <p:spPr>
                      <a:xfrm>
                        <a:off x="685800" y="2209800"/>
                        <a:ext cx="4343400" cy="3210088"/>
                      </a:xfrm>
                      <a:prstGeom prst="rect">
                        <a:avLst/>
                      </a:prstGeom>
                      <a:ln>
                        <a:solidFill>
                          <a:schemeClr val="tx1"/>
                        </a:solidFill>
                      </a:ln>
                    </p:spPr>
                  </p:pic>
                </p:oleObj>
              </mc:Fallback>
            </mc:AlternateContent>
          </a:graphicData>
        </a:graphic>
      </p:graphicFrame>
    </p:spTree>
    <p:extLst>
      <p:ext uri="{BB962C8B-B14F-4D97-AF65-F5344CB8AC3E}">
        <p14:creationId xmlns:p14="http://schemas.microsoft.com/office/powerpoint/2010/main" val="9088223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8229600" cy="533400"/>
          </a:xfrm>
        </p:spPr>
        <p:txBody>
          <a:bodyPr>
            <a:normAutofit/>
          </a:bodyPr>
          <a:lstStyle/>
          <a:p>
            <a:r>
              <a:rPr lang="en-US" sz="1800" dirty="0"/>
              <a:t>The Presentation Slides (continued)</a:t>
            </a:r>
          </a:p>
        </p:txBody>
      </p:sp>
      <p:sp>
        <p:nvSpPr>
          <p:cNvPr id="3" name="Content Placeholder 2"/>
          <p:cNvSpPr>
            <a:spLocks noGrp="1"/>
          </p:cNvSpPr>
          <p:nvPr>
            <p:ph idx="1"/>
          </p:nvPr>
        </p:nvSpPr>
        <p:spPr>
          <a:xfrm>
            <a:off x="609600" y="1559737"/>
            <a:ext cx="4800600" cy="650063"/>
          </a:xfrm>
        </p:spPr>
        <p:txBody>
          <a:bodyPr/>
          <a:lstStyle/>
          <a:p>
            <a:pPr marL="0" indent="0">
              <a:buNone/>
            </a:pPr>
            <a:r>
              <a:rPr lang="en-US" dirty="0"/>
              <a:t>Slide 3</a:t>
            </a:r>
            <a:r>
              <a:rPr lang="en-US"/>
              <a:t>: Second </a:t>
            </a:r>
            <a:r>
              <a:rPr lang="en-US" dirty="0"/>
              <a:t>Content Slide  </a:t>
            </a:r>
            <a:endParaRPr lang="en-US" dirty="0">
              <a:effectLst/>
            </a:endParaRP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5257800" y="2046767"/>
            <a:ext cx="3581400" cy="4373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2200" dirty="0"/>
              <a:t>Name the second prefiguring event you chose in the “click to add title” space along the top of the slide.</a:t>
            </a:r>
          </a:p>
          <a:p>
            <a:pPr lvl="0"/>
            <a:r>
              <a:rPr lang="en-US" sz="2200" dirty="0"/>
              <a:t>On the left side, insert the Old Testament image.</a:t>
            </a:r>
          </a:p>
          <a:p>
            <a:pPr lvl="0"/>
            <a:r>
              <a:rPr lang="en-US" sz="2200" dirty="0"/>
              <a:t>On the right side, insert the Paschal Mystery image.</a:t>
            </a:r>
          </a:p>
        </p:txBody>
      </p:sp>
      <p:graphicFrame>
        <p:nvGraphicFramePr>
          <p:cNvPr id="4" name="Object 3">
            <a:extLst>
              <a:ext uri="{FF2B5EF4-FFF2-40B4-BE49-F238E27FC236}">
                <a16:creationId xmlns:a16="http://schemas.microsoft.com/office/drawing/2014/main" id="{61B2FF48-C4C0-41AA-A683-86FF354D43B5}"/>
              </a:ext>
            </a:extLst>
          </p:cNvPr>
          <p:cNvGraphicFramePr>
            <a:graphicFrameLocks noChangeAspect="1"/>
          </p:cNvGraphicFramePr>
          <p:nvPr/>
        </p:nvGraphicFramePr>
        <p:xfrm>
          <a:off x="685800" y="2209800"/>
          <a:ext cx="4343400" cy="3210088"/>
        </p:xfrm>
        <a:graphic>
          <a:graphicData uri="http://schemas.openxmlformats.org/presentationml/2006/ole">
            <mc:AlternateContent xmlns:mc="http://schemas.openxmlformats.org/markup-compatibility/2006">
              <mc:Choice xmlns:v="urn:schemas-microsoft-com:vml" Requires="v">
                <p:oleObj spid="_x0000_s2064" name="Document" r:id="rId4" imgW="5956042" imgH="4402077" progId="Word.Document.12">
                  <p:embed/>
                </p:oleObj>
              </mc:Choice>
              <mc:Fallback>
                <p:oleObj name="Document" r:id="rId4" imgW="5956042" imgH="4402077" progId="Word.Document.12">
                  <p:embed/>
                  <p:pic>
                    <p:nvPicPr>
                      <p:cNvPr id="4" name="Object 3">
                        <a:extLst>
                          <a:ext uri="{FF2B5EF4-FFF2-40B4-BE49-F238E27FC236}">
                            <a16:creationId xmlns:a16="http://schemas.microsoft.com/office/drawing/2014/main" id="{61B2FF48-C4C0-41AA-A683-86FF354D43B5}"/>
                          </a:ext>
                        </a:extLst>
                      </p:cNvPr>
                      <p:cNvPicPr/>
                      <p:nvPr/>
                    </p:nvPicPr>
                    <p:blipFill>
                      <a:blip r:embed="rId5"/>
                      <a:stretch>
                        <a:fillRect/>
                      </a:stretch>
                    </p:blipFill>
                    <p:spPr>
                      <a:xfrm>
                        <a:off x="685800" y="2209800"/>
                        <a:ext cx="4343400" cy="3210088"/>
                      </a:xfrm>
                      <a:prstGeom prst="rect">
                        <a:avLst/>
                      </a:prstGeom>
                      <a:ln>
                        <a:solidFill>
                          <a:schemeClr val="tx1"/>
                        </a:solidFill>
                      </a:ln>
                    </p:spPr>
                  </p:pic>
                </p:oleObj>
              </mc:Fallback>
            </mc:AlternateContent>
          </a:graphicData>
        </a:graphic>
      </p:graphicFrame>
    </p:spTree>
    <p:extLst>
      <p:ext uri="{BB962C8B-B14F-4D97-AF65-F5344CB8AC3E}">
        <p14:creationId xmlns:p14="http://schemas.microsoft.com/office/powerpoint/2010/main" val="2520498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8229600" cy="533400"/>
          </a:xfrm>
        </p:spPr>
        <p:txBody>
          <a:bodyPr>
            <a:normAutofit/>
          </a:bodyPr>
          <a:lstStyle/>
          <a:p>
            <a:r>
              <a:rPr lang="en-US" sz="1800" dirty="0"/>
              <a:t>The Presentation Slides (continued)</a:t>
            </a:r>
          </a:p>
        </p:txBody>
      </p:sp>
      <p:sp>
        <p:nvSpPr>
          <p:cNvPr id="3" name="Content Placeholder 2"/>
          <p:cNvSpPr>
            <a:spLocks noGrp="1"/>
          </p:cNvSpPr>
          <p:nvPr>
            <p:ph idx="1"/>
          </p:nvPr>
        </p:nvSpPr>
        <p:spPr>
          <a:xfrm>
            <a:off x="609600" y="1559737"/>
            <a:ext cx="4800600" cy="650063"/>
          </a:xfrm>
        </p:spPr>
        <p:txBody>
          <a:bodyPr/>
          <a:lstStyle/>
          <a:p>
            <a:pPr marL="0" indent="0">
              <a:buNone/>
            </a:pPr>
            <a:r>
              <a:rPr lang="en-US" dirty="0"/>
              <a:t>Slide 4: Third Content Slide  </a:t>
            </a:r>
            <a:endParaRPr lang="en-US" dirty="0">
              <a:effectLst/>
            </a:endParaRP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5257800" y="2046767"/>
            <a:ext cx="3581400" cy="4373563"/>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Name the third prefiguring event you chose in the “click to add title” space along the top of the slide. </a:t>
            </a:r>
          </a:p>
          <a:p>
            <a:pPr lvl="0"/>
            <a:r>
              <a:rPr lang="en-US" dirty="0"/>
              <a:t>On the left side, insert the second Old Testament image.</a:t>
            </a:r>
          </a:p>
          <a:p>
            <a:pPr lvl="0"/>
            <a:r>
              <a:rPr lang="en-US" dirty="0"/>
              <a:t>On the right side, insert the corresponding Paschal Mystery image.</a:t>
            </a:r>
          </a:p>
        </p:txBody>
      </p:sp>
      <p:graphicFrame>
        <p:nvGraphicFramePr>
          <p:cNvPr id="4" name="Object 3">
            <a:extLst>
              <a:ext uri="{FF2B5EF4-FFF2-40B4-BE49-F238E27FC236}">
                <a16:creationId xmlns:a16="http://schemas.microsoft.com/office/drawing/2014/main" id="{61B2FF48-C4C0-41AA-A683-86FF354D43B5}"/>
              </a:ext>
            </a:extLst>
          </p:cNvPr>
          <p:cNvGraphicFramePr>
            <a:graphicFrameLocks noChangeAspect="1"/>
          </p:cNvGraphicFramePr>
          <p:nvPr/>
        </p:nvGraphicFramePr>
        <p:xfrm>
          <a:off x="685800" y="2209800"/>
          <a:ext cx="4343400" cy="3210088"/>
        </p:xfrm>
        <a:graphic>
          <a:graphicData uri="http://schemas.openxmlformats.org/presentationml/2006/ole">
            <mc:AlternateContent xmlns:mc="http://schemas.openxmlformats.org/markup-compatibility/2006">
              <mc:Choice xmlns:v="urn:schemas-microsoft-com:vml" Requires="v">
                <p:oleObj spid="_x0000_s3087" name="Document" r:id="rId4" imgW="5956042" imgH="4402077" progId="Word.Document.12">
                  <p:embed/>
                </p:oleObj>
              </mc:Choice>
              <mc:Fallback>
                <p:oleObj name="Document" r:id="rId4" imgW="5956042" imgH="4402077" progId="Word.Document.12">
                  <p:embed/>
                  <p:pic>
                    <p:nvPicPr>
                      <p:cNvPr id="4" name="Object 3">
                        <a:extLst>
                          <a:ext uri="{FF2B5EF4-FFF2-40B4-BE49-F238E27FC236}">
                            <a16:creationId xmlns:a16="http://schemas.microsoft.com/office/drawing/2014/main" id="{61B2FF48-C4C0-41AA-A683-86FF354D43B5}"/>
                          </a:ext>
                        </a:extLst>
                      </p:cNvPr>
                      <p:cNvPicPr/>
                      <p:nvPr/>
                    </p:nvPicPr>
                    <p:blipFill>
                      <a:blip r:embed="rId5"/>
                      <a:stretch>
                        <a:fillRect/>
                      </a:stretch>
                    </p:blipFill>
                    <p:spPr>
                      <a:xfrm>
                        <a:off x="685800" y="2209800"/>
                        <a:ext cx="4343400" cy="3210088"/>
                      </a:xfrm>
                      <a:prstGeom prst="rect">
                        <a:avLst/>
                      </a:prstGeom>
                      <a:ln>
                        <a:solidFill>
                          <a:schemeClr val="tx1"/>
                        </a:solidFill>
                      </a:ln>
                    </p:spPr>
                  </p:pic>
                </p:oleObj>
              </mc:Fallback>
            </mc:AlternateContent>
          </a:graphicData>
        </a:graphic>
      </p:graphicFrame>
    </p:spTree>
    <p:extLst>
      <p:ext uri="{BB962C8B-B14F-4D97-AF65-F5344CB8AC3E}">
        <p14:creationId xmlns:p14="http://schemas.microsoft.com/office/powerpoint/2010/main" val="2707717431"/>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LIC Presentation template</Template>
  <TotalTime>860</TotalTime>
  <Words>618</Words>
  <Application>Microsoft Office PowerPoint</Application>
  <PresentationFormat>On-screen Show (4:3)</PresentationFormat>
  <Paragraphs>71</Paragraphs>
  <Slides>11</Slides>
  <Notes>11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6" baseType="lpstr">
      <vt:lpstr>Arial</vt:lpstr>
      <vt:lpstr>Calibri</vt:lpstr>
      <vt:lpstr>Courier New</vt:lpstr>
      <vt:lpstr>LIC Presentation template</vt:lpstr>
      <vt:lpstr>Document</vt:lpstr>
      <vt:lpstr>Imaging  Prefigurement</vt:lpstr>
      <vt:lpstr>Overview</vt:lpstr>
      <vt:lpstr>Preparing for the  Presentation</vt:lpstr>
      <vt:lpstr>Preparing for the Presentation (continued)</vt:lpstr>
      <vt:lpstr>Presentation Requirements</vt:lpstr>
      <vt:lpstr>The Presentation Slides</vt:lpstr>
      <vt:lpstr>The Presentation Slides (continued)</vt:lpstr>
      <vt:lpstr>The Presentation Slides (continued)</vt:lpstr>
      <vt:lpstr>The Presentation Slides (continued)</vt:lpstr>
      <vt:lpstr>The Presentation Slides (continued)</vt:lpstr>
      <vt:lpstr>The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Becky Gochanour</cp:lastModifiedBy>
  <cp:revision>92</cp:revision>
  <dcterms:created xsi:type="dcterms:W3CDTF">2011-01-10T17:35:40Z</dcterms:created>
  <dcterms:modified xsi:type="dcterms:W3CDTF">2019-12-05T21:35:25Z</dcterms:modified>
</cp:coreProperties>
</file>